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07" r:id="rId3"/>
    <p:sldId id="289" r:id="rId4"/>
    <p:sldId id="290" r:id="rId5"/>
    <p:sldId id="301" r:id="rId6"/>
    <p:sldId id="295" r:id="rId7"/>
    <p:sldId id="302" r:id="rId8"/>
    <p:sldId id="300" r:id="rId9"/>
    <p:sldId id="297" r:id="rId10"/>
    <p:sldId id="308" r:id="rId11"/>
    <p:sldId id="304" r:id="rId12"/>
    <p:sldId id="309" r:id="rId13"/>
  </p:sldIdLst>
  <p:sldSz cx="9144000" cy="6858000" type="screen4x3"/>
  <p:notesSz cx="6800850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23F1E00C-D067-4C80-912C-DFC443B175D6}">
          <p14:sldIdLst>
            <p14:sldId id="256"/>
            <p14:sldId id="307"/>
            <p14:sldId id="289"/>
            <p14:sldId id="290"/>
            <p14:sldId id="301"/>
            <p14:sldId id="295"/>
          </p14:sldIdLst>
        </p14:section>
        <p14:section name="Раздел без заголовка" id="{056F223A-CD70-4A04-86B4-B22E1B8A2AA7}">
          <p14:sldIdLst>
            <p14:sldId id="296"/>
            <p14:sldId id="302"/>
            <p14:sldId id="300"/>
            <p14:sldId id="297"/>
            <p14:sldId id="304"/>
            <p14:sldId id="292"/>
            <p14:sldId id="293"/>
            <p14:sldId id="294"/>
            <p14:sldId id="303"/>
            <p14:sldId id="305"/>
            <p14:sldId id="306"/>
            <p14:sldId id="308"/>
            <p14:sldId id="30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0016" autoAdjust="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 язык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2011-2012</c:v>
                </c:pt>
                <c:pt idx="1">
                  <c:v>2012-2013</c:v>
                </c:pt>
                <c:pt idx="2">
                  <c:v>2013-2014</c:v>
                </c:pt>
                <c:pt idx="3">
                  <c:v>2014-2015</c:v>
                </c:pt>
                <c:pt idx="4">
                  <c:v>2015-2016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65</c:v>
                </c:pt>
                <c:pt idx="1">
                  <c:v>67.599999999999994</c:v>
                </c:pt>
                <c:pt idx="2">
                  <c:v>62</c:v>
                </c:pt>
                <c:pt idx="3">
                  <c:v>67</c:v>
                </c:pt>
                <c:pt idx="4">
                  <c:v>64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математика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2011-2012</c:v>
                </c:pt>
                <c:pt idx="1">
                  <c:v>2012-2013</c:v>
                </c:pt>
                <c:pt idx="2">
                  <c:v>2013-2014</c:v>
                </c:pt>
                <c:pt idx="3">
                  <c:v>2014-2015</c:v>
                </c:pt>
                <c:pt idx="4">
                  <c:v>2015-2016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42.7</c:v>
                </c:pt>
                <c:pt idx="1">
                  <c:v>48.6</c:v>
                </c:pt>
                <c:pt idx="2">
                  <c:v>40.4</c:v>
                </c:pt>
                <c:pt idx="3">
                  <c:v>37</c:v>
                </c:pt>
                <c:pt idx="4">
                  <c:v>37.700000000000003</c:v>
                </c:pt>
              </c:numCache>
            </c:numRef>
          </c:val>
        </c:ser>
        <c:axId val="92177920"/>
        <c:axId val="92179456"/>
      </c:barChart>
      <c:catAx>
        <c:axId val="92177920"/>
        <c:scaling>
          <c:orientation val="minMax"/>
        </c:scaling>
        <c:axPos val="b"/>
        <c:numFmt formatCode="General" sourceLinked="0"/>
        <c:tickLblPos val="nextTo"/>
        <c:crossAx val="92179456"/>
        <c:crosses val="autoZero"/>
        <c:auto val="1"/>
        <c:lblAlgn val="ctr"/>
        <c:lblOffset val="100"/>
      </c:catAx>
      <c:valAx>
        <c:axId val="92179456"/>
        <c:scaling>
          <c:orientation val="minMax"/>
        </c:scaling>
        <c:axPos val="l"/>
        <c:majorGridlines/>
        <c:numFmt formatCode="General" sourceLinked="1"/>
        <c:tickLblPos val="nextTo"/>
        <c:crossAx val="92177920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E9324-F9A6-4DEE-B7E0-B0322E93C0F1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085" y="4689515"/>
            <a:ext cx="544068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7035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2241" y="9377316"/>
            <a:ext cx="2947035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AA0D5-3116-4F30-A1B7-ABE943E15B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3293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6924BF3-0E70-4825-B018-7D494AB4602F}" type="slidenum">
              <a:rPr lang="ru-RU" smtClean="0"/>
              <a:pPr eaLnBrk="1" hangingPunct="1"/>
              <a:t>3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1478272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270AA42-2313-42A4-81A1-12E3853069F0}" type="slidenum">
              <a:rPr lang="ru-RU" smtClean="0"/>
              <a:pPr eaLnBrk="1" hangingPunct="1"/>
              <a:t>4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180590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28C9B-428A-4B15-8520-612F87F70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3142116"/>
      </p:ext>
    </p:extLst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Государственная итоговая аттестация</a:t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ОГЭ И ЕГЭ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Средняя общеобразовательная школа №79</a:t>
            </a:r>
            <a:endParaRPr lang="en-US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2015-2016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   Одним из главных критериев оценки работы каждой школы в настоящее время является результат сдачи выпускниками ЕГЭ на итоговой аттестации. От этого результата зависит, и возможность каждого выпускника правильно выбрать ту профессию, которая ему необходима. Поэтому правильная организация подготовки каждого обучающегося к сдаче ЕГЭ - основополагающая задача работы каждого учителя - предметника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2"/>
          <p:cNvGraphicFramePr>
            <a:graphicFrameLocks noGrp="1"/>
          </p:cNvGraphicFramePr>
          <p:nvPr>
            <p:ph/>
            <p:extLst>
              <p:ext uri="{D42A27DB-BD31-4B8C-83A1-F6EECF244321}">
                <p14:modId xmlns="" xmlns:p14="http://schemas.microsoft.com/office/powerpoint/2010/main" val="2611957264"/>
              </p:ext>
            </p:extLst>
          </p:nvPr>
        </p:nvGraphicFramePr>
        <p:xfrm>
          <a:off x="457200" y="584200"/>
          <a:ext cx="8329642" cy="5892801"/>
        </p:xfrm>
        <a:graphic>
          <a:graphicData uri="http://schemas.openxmlformats.org/drawingml/2006/table">
            <a:tbl>
              <a:tblPr/>
              <a:tblGrid>
                <a:gridCol w="1882552"/>
                <a:gridCol w="711751"/>
                <a:gridCol w="614441"/>
                <a:gridCol w="762040"/>
                <a:gridCol w="659916"/>
                <a:gridCol w="708236"/>
                <a:gridCol w="432048"/>
                <a:gridCol w="720080"/>
                <a:gridCol w="504056"/>
                <a:gridCol w="661854"/>
                <a:gridCol w="672668"/>
              </a:tblGrid>
              <a:tr h="419731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2011-2012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2012-2013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2013-2014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2014-2015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2015-2016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94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89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обуч-ся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11 классов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187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Прошли итоговую аттестацию и получили аттестат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3524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Окончили школу с золотой медалью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3524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Окончили школу с серебряной медалью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3524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Награждены Похвальной грамотой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744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Окончили на 4 и 5 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24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Окончили со справкой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915" name="Rectangle 1"/>
          <p:cNvSpPr>
            <a:spLocks noChangeArrowheads="1"/>
          </p:cNvSpPr>
          <p:nvPr/>
        </p:nvSpPr>
        <p:spPr bwMode="auto">
          <a:xfrm>
            <a:off x="1312863" y="-46038"/>
            <a:ext cx="6754812" cy="67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Динамика качества подготовки выпускников 11 классов</a:t>
            </a:r>
            <a:endParaRPr lang="ru-RU" sz="2000" b="1">
              <a:latin typeface="Times New Roman" pitchFamily="18" charset="0"/>
            </a:endParaRPr>
          </a:p>
          <a:p>
            <a:pPr eaLnBrk="0" hangingPunct="0"/>
            <a:endParaRPr lang="ru-RU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0047229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620688"/>
            <a:ext cx="746760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dirty="0" smtClean="0"/>
              <a:t>Результаты ЕГЭ за  5 лет</a:t>
            </a:r>
          </a:p>
        </p:txBody>
      </p:sp>
      <p:graphicFrame>
        <p:nvGraphicFramePr>
          <p:cNvPr id="177406" name="Group 25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2031267405"/>
              </p:ext>
            </p:extLst>
          </p:nvPr>
        </p:nvGraphicFramePr>
        <p:xfrm>
          <a:off x="179512" y="1458888"/>
          <a:ext cx="8750206" cy="5219155"/>
        </p:xfrm>
        <a:graphic>
          <a:graphicData uri="http://schemas.openxmlformats.org/drawingml/2006/table">
            <a:tbl>
              <a:tblPr/>
              <a:tblGrid>
                <a:gridCol w="820140"/>
                <a:gridCol w="500514"/>
                <a:gridCol w="428628"/>
                <a:gridCol w="1004152"/>
                <a:gridCol w="744172"/>
                <a:gridCol w="669754"/>
                <a:gridCol w="595337"/>
                <a:gridCol w="595337"/>
                <a:gridCol w="595337"/>
                <a:gridCol w="595337"/>
                <a:gridCol w="520919"/>
                <a:gridCol w="520919"/>
                <a:gridCol w="520919"/>
                <a:gridCol w="638741"/>
              </a:tblGrid>
              <a:tr h="72779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Годы</a:t>
                      </a: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выпускников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Сдавали ЕГЭ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96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4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2010-2011</a:t>
                      </a: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36,1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51,8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4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2011-2012</a:t>
                      </a: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42,7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73,3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45,7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51,6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54,5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4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2012-2013</a:t>
                      </a: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48,3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67.6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70.6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47,9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71,5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61.7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58,2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4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2013-2014</a:t>
                      </a: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62,1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17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tt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,4 /37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14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2015-2016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8/3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56,5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43151484"/>
              </p:ext>
            </p:extLst>
          </p:nvPr>
        </p:nvGraphicFramePr>
        <p:xfrm>
          <a:off x="-245660" y="5145206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35377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23824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2089030750"/>
              </p:ext>
            </p:extLst>
          </p:nvPr>
        </p:nvGraphicFramePr>
        <p:xfrm>
          <a:off x="285720" y="785794"/>
          <a:ext cx="8391306" cy="562822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34409"/>
                <a:gridCol w="522913"/>
                <a:gridCol w="571504"/>
                <a:gridCol w="571504"/>
                <a:gridCol w="642942"/>
                <a:gridCol w="529136"/>
                <a:gridCol w="504056"/>
                <a:gridCol w="576064"/>
                <a:gridCol w="576064"/>
                <a:gridCol w="720080"/>
                <a:gridCol w="504056"/>
                <a:gridCol w="576064"/>
                <a:gridCol w="657950"/>
                <a:gridCol w="604564"/>
              </a:tblGrid>
              <a:tr h="48432">
                <a:tc rowSpan="3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</a:t>
                      </a:r>
                      <a:r>
                        <a:rPr lang="en-US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/20</a:t>
                      </a:r>
                      <a:r>
                        <a:rPr lang="en-US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</a:t>
                      </a:r>
                      <a:r>
                        <a:rPr lang="en-US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2014/2015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</a:t>
                      </a:r>
                      <a:r>
                        <a:rPr lang="en-US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2015-2016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школе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району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РТ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школе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району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РТ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школе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району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РТ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5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399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48,4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50,4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48,4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43,6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47,9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37,7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46,2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51,1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486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62</a:t>
                      </a:r>
                      <a:r>
                        <a:rPr lang="ru-RU" sz="1600" b="1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,1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66,6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68,4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65,8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65,6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69,3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72,1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00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-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-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-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-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53,8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46,2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50,8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53,3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</a:t>
                      </a: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,5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00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73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63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65,2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62,8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53,2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62,3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59,3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828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72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61,4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64,1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58,9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45,3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58,8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49,4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57,7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58,8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151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-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-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-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-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72,13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69,9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390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51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56,7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54,3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50,1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50,5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52,5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52,5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53,8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38,8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47,7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51,9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53,7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00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Обществ.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56,4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55,7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58,3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55,9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55,6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45,3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52,1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55,9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57,3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00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Информатика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62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59,1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62,5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60,8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00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-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-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--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-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54,9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60,5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</a:t>
                      </a: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,1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399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Англ.язык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40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61,9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61,7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65,6</a:t>
                      </a:r>
                      <a:endParaRPr lang="ru-RU" sz="1600" b="1" dirty="0"/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79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71,5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71,5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56,5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72,7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74,2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74,9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 flipH="1">
            <a:off x="683568" y="332656"/>
            <a:ext cx="7920880" cy="619998"/>
          </a:xfrm>
        </p:spPr>
        <p:txBody>
          <a:bodyPr>
            <a:noAutofit/>
          </a:bodyPr>
          <a:lstStyle/>
          <a:p>
            <a:pPr marL="0" lvl="0" indent="44926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Результаты участия ЕГЭ (в сравнении за 3 года)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marL="0" lvl="0" indent="449263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603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0" hangingPunct="0"/>
            <a:r>
              <a:rPr lang="ru-RU" sz="2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Результаты ЕГЭ по математике и русскому языку</a:t>
            </a:r>
            <a:br>
              <a:rPr lang="ru-RU" sz="2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2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МБОУ « СОШ №79»  в </a:t>
            </a: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динамике в 201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6</a:t>
            </a: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году</a:t>
            </a:r>
            <a:b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профильный</a:t>
            </a:r>
            <a:endParaRPr lang="ru-RU" sz="2800" b="1" dirty="0"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="" xmlns:p14="http://schemas.microsoft.com/office/powerpoint/2010/main" val="224414786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81878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ЕГЭ по математике базовый уровень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928802"/>
          <a:ext cx="8229600" cy="220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Результаты ( средняя оценка)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Школа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Школы общ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Район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РТ</a:t>
                      </a:r>
                      <a:endParaRPr lang="ru-RU" b="1" dirty="0"/>
                    </a:p>
                  </a:txBody>
                  <a:tcPr/>
                </a:tc>
              </a:tr>
              <a:tr h="1258584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Математика</a:t>
                      </a:r>
                    </a:p>
                    <a:p>
                      <a:r>
                        <a:rPr lang="ru-RU" b="1" dirty="0" smtClean="0"/>
                        <a:t>2014-2015 год</a:t>
                      </a:r>
                    </a:p>
                    <a:p>
                      <a:r>
                        <a:rPr lang="ru-RU" b="1" dirty="0" smtClean="0"/>
                        <a:t>Математика</a:t>
                      </a:r>
                    </a:p>
                    <a:p>
                      <a:r>
                        <a:rPr lang="ru-RU" b="1" dirty="0" smtClean="0"/>
                        <a:t>2015-2016 год</a:t>
                      </a: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3,4</a:t>
                      </a:r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r>
                        <a:rPr lang="ru-RU" b="1" dirty="0" smtClean="0"/>
                        <a:t>3,8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3,9</a:t>
                      </a:r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r>
                        <a:rPr lang="ru-RU" b="1" dirty="0" smtClean="0"/>
                        <a:t>4,1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4</a:t>
                      </a:r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r>
                        <a:rPr lang="ru-RU" b="1" dirty="0" smtClean="0"/>
                        <a:t>4,2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4,03</a:t>
                      </a:r>
                    </a:p>
                    <a:p>
                      <a:endParaRPr lang="ru-RU" b="1" dirty="0" smtClean="0"/>
                    </a:p>
                    <a:p>
                      <a:endParaRPr lang="ru-RU" b="1" dirty="0" smtClean="0"/>
                    </a:p>
                    <a:p>
                      <a:r>
                        <a:rPr lang="ru-RU" b="1" smtClean="0"/>
                        <a:t>4,14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ЕГЭ –предметы по выбору по МБОУ « СОШ №79»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551585"/>
              </p:ext>
            </p:extLst>
          </p:nvPr>
        </p:nvGraphicFramePr>
        <p:xfrm>
          <a:off x="285720" y="1571612"/>
          <a:ext cx="7786742" cy="44496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3549"/>
                <a:gridCol w="1055344"/>
                <a:gridCol w="1000132"/>
                <a:gridCol w="928694"/>
                <a:gridCol w="928694"/>
                <a:gridCol w="928694"/>
                <a:gridCol w="1571635"/>
              </a:tblGrid>
              <a:tr h="593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Предметы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2010-2011 уч. 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2011-2012 уч.год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2012-2013 уч.год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2013-2014 уч.год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2014-2015 </a:t>
                      </a:r>
                      <a:r>
                        <a:rPr lang="ru-RU" sz="1400" dirty="0" err="1">
                          <a:effectLst/>
                        </a:rPr>
                        <a:t>уч</a:t>
                      </a:r>
                      <a:r>
                        <a:rPr lang="ru-RU" sz="1400" dirty="0">
                          <a:effectLst/>
                        </a:rPr>
                        <a:t> 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2015-2016 </a:t>
                      </a:r>
                      <a:r>
                        <a:rPr lang="ru-RU" sz="16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уч.год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93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Литература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Биология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Физика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Химия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География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93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Обществознание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 smtClean="0">
                          <a:effectLst/>
                        </a:rPr>
                        <a:t>19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93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Английский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История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93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Информатика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71604" y="1071546"/>
            <a:ext cx="58579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525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Доля выпускников 11 классов, получивших по результатам трех экзаменов в форме ЕГЭ 195 баллов и более</a:t>
            </a:r>
            <a:endParaRPr lang="ru-RU" sz="24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09266995"/>
              </p:ext>
            </p:extLst>
          </p:nvPr>
        </p:nvGraphicFramePr>
        <p:xfrm>
          <a:off x="428596" y="1285860"/>
          <a:ext cx="8229600" cy="4197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408"/>
                <a:gridCol w="2448272"/>
                <a:gridCol w="190308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Баллы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Общий балл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sz="1400" b="1" dirty="0" smtClean="0"/>
                        <a:t>Валеева</a:t>
                      </a:r>
                      <a:r>
                        <a:rPr lang="tt-RU" sz="1400" b="1" baseline="0" dirty="0" smtClean="0"/>
                        <a:t> Айсылу Радиковна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Русский язык</a:t>
                      </a:r>
                    </a:p>
                    <a:p>
                      <a:r>
                        <a:rPr lang="ru-RU" sz="1400" b="1" dirty="0" smtClean="0"/>
                        <a:t>Математика</a:t>
                      </a:r>
                    </a:p>
                    <a:p>
                      <a:r>
                        <a:rPr lang="ru-RU" sz="1400" b="1" dirty="0" smtClean="0"/>
                        <a:t>Обществознание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95</a:t>
                      </a:r>
                    </a:p>
                    <a:p>
                      <a:r>
                        <a:rPr lang="ru-RU" sz="1400" b="1" dirty="0" smtClean="0"/>
                        <a:t>70</a:t>
                      </a:r>
                    </a:p>
                    <a:p>
                      <a:r>
                        <a:rPr lang="ru-RU" sz="1400" b="1" dirty="0" smtClean="0"/>
                        <a:t>76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241</a:t>
                      </a:r>
                      <a:endParaRPr lang="ru-RU" sz="1400" b="1" dirty="0"/>
                    </a:p>
                  </a:txBody>
                  <a:tcPr/>
                </a:tc>
              </a:tr>
              <a:tr h="900750">
                <a:tc>
                  <a:txBody>
                    <a:bodyPr/>
                    <a:lstStyle/>
                    <a:p>
                      <a:r>
                        <a:rPr lang="tt-RU" sz="1400" b="1" dirty="0" smtClean="0"/>
                        <a:t>2.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Каримова </a:t>
                      </a:r>
                      <a:r>
                        <a:rPr lang="ru-RU" sz="1400" b="1" dirty="0" err="1" smtClean="0"/>
                        <a:t>Карина</a:t>
                      </a:r>
                      <a:r>
                        <a:rPr lang="ru-RU" sz="1400" b="1" dirty="0" smtClean="0"/>
                        <a:t> </a:t>
                      </a:r>
                      <a:r>
                        <a:rPr lang="ru-RU" sz="1400" b="1" dirty="0" err="1" smtClean="0"/>
                        <a:t>Рустемовна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Русский язык</a:t>
                      </a:r>
                    </a:p>
                    <a:p>
                      <a:r>
                        <a:rPr lang="ru-RU" sz="1400" b="1" dirty="0" smtClean="0"/>
                        <a:t>Математика</a:t>
                      </a:r>
                    </a:p>
                    <a:p>
                      <a:r>
                        <a:rPr lang="ru-RU" sz="1400" b="1" dirty="0" smtClean="0"/>
                        <a:t>Обществознание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90</a:t>
                      </a:r>
                    </a:p>
                    <a:p>
                      <a:r>
                        <a:rPr lang="ru-RU" sz="1400" b="1" dirty="0" smtClean="0"/>
                        <a:t>68</a:t>
                      </a:r>
                    </a:p>
                    <a:p>
                      <a:r>
                        <a:rPr lang="ru-RU" sz="1400" b="1" dirty="0" smtClean="0"/>
                        <a:t>70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228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t-RU" sz="1400" b="1" dirty="0" smtClean="0"/>
                        <a:t>3.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err="1" smtClean="0"/>
                        <a:t>Халимова</a:t>
                      </a:r>
                      <a:r>
                        <a:rPr lang="ru-RU" sz="1400" b="1" dirty="0" smtClean="0"/>
                        <a:t> </a:t>
                      </a:r>
                      <a:r>
                        <a:rPr lang="ru-RU" sz="1400" b="1" dirty="0" err="1" smtClean="0"/>
                        <a:t>Аделя</a:t>
                      </a:r>
                      <a:r>
                        <a:rPr lang="ru-RU" sz="1400" b="1" dirty="0" smtClean="0"/>
                        <a:t> </a:t>
                      </a:r>
                      <a:r>
                        <a:rPr lang="ru-RU" sz="1400" b="1" dirty="0" err="1" smtClean="0"/>
                        <a:t>Айратовна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Русский язык</a:t>
                      </a:r>
                    </a:p>
                    <a:p>
                      <a:r>
                        <a:rPr lang="ru-RU" sz="1400" b="1" dirty="0" smtClean="0"/>
                        <a:t>Математика</a:t>
                      </a:r>
                    </a:p>
                    <a:p>
                      <a:r>
                        <a:rPr lang="ru-RU" sz="1400" b="1" dirty="0" smtClean="0"/>
                        <a:t>Обществознание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82</a:t>
                      </a:r>
                    </a:p>
                    <a:p>
                      <a:r>
                        <a:rPr lang="ru-RU" sz="1400" b="1" dirty="0" smtClean="0"/>
                        <a:t>59</a:t>
                      </a:r>
                    </a:p>
                    <a:p>
                      <a:r>
                        <a:rPr lang="ru-RU" sz="1400" b="1" dirty="0" smtClean="0"/>
                        <a:t>79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220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t-RU" sz="1400" b="1" dirty="0" smtClean="0"/>
                        <a:t>4.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Шаронова Алина Сергеевна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Русский язык</a:t>
                      </a:r>
                    </a:p>
                    <a:p>
                      <a:r>
                        <a:rPr lang="ru-RU" sz="1400" b="1" dirty="0" smtClean="0"/>
                        <a:t>Математика</a:t>
                      </a:r>
                    </a:p>
                    <a:p>
                      <a:r>
                        <a:rPr lang="ru-RU" sz="1400" b="1" dirty="0" smtClean="0"/>
                        <a:t>Обществознание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92</a:t>
                      </a:r>
                    </a:p>
                    <a:p>
                      <a:r>
                        <a:rPr lang="ru-RU" sz="1400" b="1" dirty="0" smtClean="0"/>
                        <a:t>74</a:t>
                      </a:r>
                    </a:p>
                    <a:p>
                      <a:r>
                        <a:rPr lang="ru-RU" sz="1400" b="1" dirty="0" smtClean="0"/>
                        <a:t>74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240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5.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err="1" smtClean="0"/>
                        <a:t>Хайруллин</a:t>
                      </a:r>
                      <a:r>
                        <a:rPr lang="ru-RU" sz="1400" b="1" dirty="0" smtClean="0"/>
                        <a:t> Марсель </a:t>
                      </a:r>
                      <a:r>
                        <a:rPr lang="ru-RU" sz="1400" b="1" dirty="0" err="1" smtClean="0"/>
                        <a:t>Рустемович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Русский язык</a:t>
                      </a:r>
                    </a:p>
                    <a:p>
                      <a:r>
                        <a:rPr lang="ru-RU" sz="1400" b="1" dirty="0" smtClean="0"/>
                        <a:t>История</a:t>
                      </a:r>
                    </a:p>
                    <a:p>
                      <a:r>
                        <a:rPr lang="ru-RU" sz="1400" b="1" dirty="0" smtClean="0"/>
                        <a:t>Обществознание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71</a:t>
                      </a:r>
                    </a:p>
                    <a:p>
                      <a:r>
                        <a:rPr lang="ru-RU" sz="1400" b="1" dirty="0" smtClean="0"/>
                        <a:t>65</a:t>
                      </a:r>
                    </a:p>
                    <a:p>
                      <a:r>
                        <a:rPr lang="ru-RU" sz="1400" b="1" dirty="0" smtClean="0"/>
                        <a:t>63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199</a:t>
                      </a:r>
                      <a:endParaRPr lang="ru-RU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115616" y="4581128"/>
            <a:ext cx="612068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sz="1400" b="1" dirty="0" smtClean="0"/>
          </a:p>
          <a:p>
            <a:r>
              <a:rPr lang="ru-RU" sz="1400" b="1" dirty="0" smtClean="0"/>
              <a:t>Доля </a:t>
            </a:r>
            <a:r>
              <a:rPr lang="ru-RU" sz="1400" b="1" dirty="0"/>
              <a:t>выпускников 11 классов, получивших по результатам трех экзаменов в форме ЕГЭ 195 баллов и </a:t>
            </a:r>
            <a:r>
              <a:rPr lang="ru-RU" sz="1400" b="1" dirty="0" smtClean="0"/>
              <a:t>более- 7,6 %</a:t>
            </a:r>
          </a:p>
          <a:p>
            <a:pPr lvl="0"/>
            <a:endParaRPr lang="ru-RU" sz="1400" b="1" dirty="0" smtClean="0">
              <a:solidFill>
                <a:prstClr val="black"/>
              </a:solidFill>
            </a:endParaRPr>
          </a:p>
          <a:p>
            <a:pPr lvl="0"/>
            <a:r>
              <a:rPr lang="ru-RU" sz="1400" b="1" dirty="0" smtClean="0">
                <a:solidFill>
                  <a:prstClr val="black"/>
                </a:solidFill>
              </a:rPr>
              <a:t>Доля </a:t>
            </a:r>
            <a:r>
              <a:rPr lang="ru-RU" sz="1400" b="1" dirty="0">
                <a:solidFill>
                  <a:prstClr val="black"/>
                </a:solidFill>
              </a:rPr>
              <a:t>выпускников 11 классов, </a:t>
            </a:r>
            <a:r>
              <a:rPr lang="ru-RU" sz="1400" b="1" dirty="0" smtClean="0">
                <a:solidFill>
                  <a:prstClr val="black"/>
                </a:solidFill>
              </a:rPr>
              <a:t> не получивших аттестат о среднем общем образовании – 0%</a:t>
            </a:r>
            <a:endParaRPr lang="ru-RU" sz="1400" b="1" dirty="0">
              <a:solidFill>
                <a:prstClr val="black"/>
              </a:solidFill>
            </a:endParaRPr>
          </a:p>
          <a:p>
            <a:pPr lvl="0"/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2807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Доля выпускников 11 классов, получивших по результатам трех экзаменов в форме ЕГЭ 195 баллов и более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Гафурова Альбина</a:t>
            </a:r>
          </a:p>
          <a:p>
            <a:r>
              <a:rPr lang="ru-RU" dirty="0" smtClean="0"/>
              <a:t>Русский язык-93</a:t>
            </a:r>
          </a:p>
          <a:p>
            <a:r>
              <a:rPr lang="ru-RU" dirty="0" smtClean="0"/>
              <a:t>Математика-56</a:t>
            </a:r>
          </a:p>
          <a:p>
            <a:r>
              <a:rPr lang="ru-RU" dirty="0" smtClean="0"/>
              <a:t>Обществознание-61</a:t>
            </a:r>
          </a:p>
          <a:p>
            <a:r>
              <a:rPr lang="ru-RU" dirty="0" smtClean="0"/>
              <a:t>Итого-210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 перешли порог по ЕГЭ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714487"/>
          <a:ext cx="82296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256552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</a:t>
                      </a:r>
                      <a:r>
                        <a:rPr lang="ru-RU" baseline="0" dirty="0" smtClean="0"/>
                        <a:t> перешли порог 2014-2015 год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профильный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28596" y="3357562"/>
          <a:ext cx="842968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4842"/>
                <a:gridCol w="421484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</a:t>
                      </a:r>
                      <a:r>
                        <a:rPr lang="ru-RU" baseline="0" dirty="0" smtClean="0"/>
                        <a:t> перешли порог 2015-2016 год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профильный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Обществознание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Рекомендации: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   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     </a:t>
            </a:r>
            <a:r>
              <a:rPr lang="en-US" sz="7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. Работа по подготовке обучающихся к итоговой аттестации в формате ЕГЭ должна начинаться на раннем этапе обучения;</a:t>
            </a:r>
          </a:p>
          <a:p>
            <a:pPr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        2. Педагогам необходимо осуществлять личностно-ориентированный и дифференцированный подход к учащимся;</a:t>
            </a:r>
          </a:p>
          <a:p>
            <a:pPr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        3.         Учителю-предметнику необходимо использовать в учебно-воспитательном процессе современные образовательные ресурсы, новые методы обучения, активно привлекать электронные образовательные ресурсы, возможности </a:t>
            </a:r>
            <a:r>
              <a:rPr lang="ru-RU" sz="7400" dirty="0" err="1" smtClean="0">
                <a:latin typeface="Times New Roman" pitchFamily="18" charset="0"/>
                <a:cs typeface="Times New Roman" pitchFamily="18" charset="0"/>
              </a:rPr>
              <a:t>Интернет-сети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7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       4.      Необходимо расширять научный кругозор обучающихся, вовлекать их в научно-исследовательскую деятельность;</a:t>
            </a:r>
          </a:p>
          <a:p>
            <a:pPr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       5. Активно работать над повышением квалификации педагогических работников, самообразованием учителей. Проводить работу по обмену передовым педагогическим и научным опытом в сфере образования.</a:t>
            </a:r>
          </a:p>
          <a:p>
            <a:pPr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       6.   Постоянно проводить работу с родительской общественностью, качественно и достоверно информировать родителей обо всем, что связано с подготовкой и проведением государственной итоговой аттестации в формате ЕГЭ</a:t>
            </a:r>
          </a:p>
          <a:p>
            <a:endParaRPr lang="ru-RU" sz="7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2220</TotalTime>
  <Words>798</Words>
  <Application>Microsoft Office PowerPoint</Application>
  <PresentationFormat>Экран (4:3)</PresentationFormat>
  <Paragraphs>556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Государственная итоговая аттестация ОГЭ И ЕГЭ</vt:lpstr>
      <vt:lpstr>Слайд 2</vt:lpstr>
      <vt:lpstr>Слайд 3</vt:lpstr>
      <vt:lpstr>Результаты ЕГЭ за  5 лет</vt:lpstr>
      <vt:lpstr>Слайд 5</vt:lpstr>
      <vt:lpstr>Результаты ЕГЭ по математике и русскому языку  МБОУ « СОШ №79»  в динамике в 2016 году профильный</vt:lpstr>
      <vt:lpstr>Результаты ЕГЭ по математике базовый уровень</vt:lpstr>
      <vt:lpstr>ЕГЭ –предметы по выбору по МБОУ « СОШ №79»</vt:lpstr>
      <vt:lpstr>Доля выпускников 11 классов, получивших по результатам трех экзаменов в форме ЕГЭ 195 баллов и более</vt:lpstr>
      <vt:lpstr>Доля выпускников 11 классов, получивших по результатам трех экзаменов в форме ЕГЭ 195 баллов и более</vt:lpstr>
      <vt:lpstr>Не перешли порог по ЕГЭ</vt:lpstr>
      <vt:lpstr>Рекомендации: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203</dc:creator>
  <cp:lastModifiedBy>Дом</cp:lastModifiedBy>
  <cp:revision>197</cp:revision>
  <cp:lastPrinted>2015-10-08T11:40:13Z</cp:lastPrinted>
  <dcterms:created xsi:type="dcterms:W3CDTF">2013-12-18T07:21:32Z</dcterms:created>
  <dcterms:modified xsi:type="dcterms:W3CDTF">2016-08-25T07:09:27Z</dcterms:modified>
</cp:coreProperties>
</file>